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64" r:id="rId6"/>
    <p:sldId id="260" r:id="rId7"/>
    <p:sldId id="265" r:id="rId8"/>
    <p:sldId id="278" r:id="rId9"/>
    <p:sldId id="261" r:id="rId10"/>
    <p:sldId id="270" r:id="rId11"/>
    <p:sldId id="276" r:id="rId12"/>
    <p:sldId id="277" r:id="rId13"/>
    <p:sldId id="273" r:id="rId14"/>
    <p:sldId id="275" r:id="rId15"/>
    <p:sldId id="274" r:id="rId16"/>
    <p:sldId id="279" r:id="rId17"/>
    <p:sldId id="266" r:id="rId18"/>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286"/>
    <p:restoredTop sz="94676"/>
  </p:normalViewPr>
  <p:slideViewPr>
    <p:cSldViewPr snapToGrid="0">
      <p:cViewPr varScale="1">
        <p:scale>
          <a:sx n="127" d="100"/>
          <a:sy n="127" d="100"/>
        </p:scale>
        <p:origin x="1162"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7/29/2026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
        <p:nvSpPr>
          <p:cNvPr id="2" name="TextBox 1">
            <a:extLst>
              <a:ext uri="{FF2B5EF4-FFF2-40B4-BE49-F238E27FC236}">
                <a16:creationId xmlns:a16="http://schemas.microsoft.com/office/drawing/2014/main" id="{941E8C60-179A-4C3E-8EA7-3835AA66B1FE}"/>
              </a:ext>
            </a:extLst>
          </p:cNvPr>
          <p:cNvSpPr txBox="1"/>
          <p:nvPr/>
        </p:nvSpPr>
        <p:spPr>
          <a:xfrm>
            <a:off x="318837" y="1329489"/>
            <a:ext cx="3952374" cy="369332"/>
          </a:xfrm>
          <a:prstGeom prst="rect">
            <a:avLst/>
          </a:prstGeom>
          <a:solidFill>
            <a:schemeClr val="accent5">
              <a:lumMod val="60000"/>
              <a:lumOff val="40000"/>
            </a:schemeClr>
          </a:solidFill>
        </p:spPr>
        <p:txBody>
          <a:bodyPr wrap="square" rtlCol="0">
            <a:spAutoFit/>
          </a:bodyPr>
          <a:lstStyle/>
          <a:p>
            <a:r>
              <a:rPr lang="en-GB" dirty="0"/>
              <a:t>Swaffham C of E Primary Academy </a:t>
            </a:r>
          </a:p>
        </p:txBody>
      </p:sp>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2837332094"/>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81% of our 2025 Year 6 cohort achieved this</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Evidence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Not all children achieved it.  We want this data to be 100%</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91% of our 2025 Year 6 cohort achieved this</a:t>
                      </a:r>
                    </a:p>
                    <a:p>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Evidence on complete PE swimming assessment tracker based on information and data collected poolside with swimming teacher.</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Not all children achieved it. We want this data to be 100%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97% of our 2025 Year 6 cohort achieved this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Evidence on complete PE swimming assessment tracker based on information and data collected poolside with swimming teacher.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Not all children achieved it. We want this data to be 100%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889191273"/>
              </p:ext>
            </p:extLst>
          </p:nvPr>
        </p:nvGraphicFramePr>
        <p:xfrm>
          <a:off x="201820" y="631508"/>
          <a:ext cx="5530128" cy="34747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PD release of PE Lead- support for development of PE and physical activity curriculum, time to engage with networks and upskill staff on delivering sensory circuit/ PE.  Impact:</a:t>
                      </a:r>
                    </a:p>
                    <a:p>
                      <a:r>
                        <a:rPr lang="en-US" sz="700" dirty="0">
                          <a:latin typeface="Calibri" panose="020F0502020204030204" pitchFamily="34" charset="0"/>
                          <a:cs typeface="Calibri" panose="020F0502020204030204" pitchFamily="34" charset="0"/>
                        </a:rPr>
                        <a:t>-refined PE curriculum</a:t>
                      </a:r>
                    </a:p>
                    <a:p>
                      <a:r>
                        <a:rPr lang="en-US" sz="700" dirty="0">
                          <a:latin typeface="Calibri" panose="020F0502020204030204" pitchFamily="34" charset="0"/>
                          <a:cs typeface="Calibri" panose="020F0502020204030204" pitchFamily="34" charset="0"/>
                        </a:rPr>
                        <a:t>-Increase in staff confidence in teaching PE/ running sensory circuit.</a:t>
                      </a:r>
                    </a:p>
                    <a:p>
                      <a:r>
                        <a:rPr lang="en-US" sz="700" dirty="0">
                          <a:latin typeface="Calibri" panose="020F0502020204030204" pitchFamily="34" charset="0"/>
                          <a:cs typeface="Calibri" panose="020F0502020204030204" pitchFamily="34" charset="0"/>
                        </a:rPr>
                        <a:t>-Pupil voice questionnaire shows that pupils feel that PE is fun and engaging.</a:t>
                      </a:r>
                    </a:p>
                    <a:p>
                      <a:r>
                        <a:rPr lang="en-US" sz="700" dirty="0">
                          <a:latin typeface="Calibri" panose="020F0502020204030204" pitchFamily="34" charset="0"/>
                          <a:cs typeface="Calibri" panose="020F0502020204030204" pitchFamily="34" charset="0"/>
                        </a:rPr>
                        <a:t>-pupil progress in PE ARE.</a:t>
                      </a:r>
                    </a:p>
                    <a:p>
                      <a:r>
                        <a:rPr lang="en-US" sz="700" dirty="0">
                          <a:latin typeface="Calibri" panose="020F0502020204030204" pitchFamily="34" charset="0"/>
                          <a:cs typeface="Calibri" panose="020F0502020204030204" pitchFamily="34" charset="0"/>
                        </a:rPr>
                        <a:t>-observing play therapy sessions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New staff joining/ didn’t reach all </a:t>
                      </a:r>
                      <a:r>
                        <a:rPr lang="en-US" sz="700" dirty="0" err="1">
                          <a:latin typeface="Calibri" panose="020F0502020204030204" pitchFamily="34" charset="0"/>
                          <a:cs typeface="Calibri" panose="020F0502020204030204" pitchFamily="34" charset="0"/>
                        </a:rPr>
                        <a:t>TAs.</a:t>
                      </a: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Still some gaps with confidence.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Continue to monitor teaching and additional CPD for staff.</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School now has a nursery- curriculum gap area.</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Context change with high % of SEND and complex needs- more focus needed on inclusive PE curriculum design.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Sch based extra curricular activities- gardening club/ Football.</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Allergy Awareness sessions- successful in raising awareness and breaking down barriers in participation.</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Top Up Swimming- boosted swim results.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Additional opportunities for children to take part in physical activity at lunchtime- Play Leaders/ Lunchtime play</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Equipment- to support younger years/ SEND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Events- NSPCC Number Day, Children in NEED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Trips- Year 6 residential with OAA + climbing.</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Not all pupils achieve 60mins a day 7 days a week.</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Not all pupils attend an extra curricular club.</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1898884737"/>
              </p:ext>
            </p:extLst>
          </p:nvPr>
        </p:nvGraphicFramePr>
        <p:xfrm>
          <a:off x="304799" y="633397"/>
          <a:ext cx="5530128" cy="3566160"/>
        </p:xfrm>
        <a:graphic>
          <a:graphicData uri="http://schemas.openxmlformats.org/drawingml/2006/table">
            <a:tbl>
              <a:tblPr firstRow="1" bandRow="1">
                <a:tableStyleId>{5C22544A-7EE6-4342-B048-85BDC9FD1C3A}</a:tableStyleId>
              </a:tblPr>
              <a:tblGrid>
                <a:gridCol w="1722522">
                  <a:extLst>
                    <a:ext uri="{9D8B030D-6E8A-4147-A177-3AD203B41FA5}">
                      <a16:colId xmlns:a16="http://schemas.microsoft.com/office/drawing/2014/main" val="1397519339"/>
                    </a:ext>
                  </a:extLst>
                </a:gridCol>
                <a:gridCol w="1999749">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93363">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14191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Whole school focus on celebrating physical activity and sports we encourage more pupils to enjoy physical exercise.  90% of our pupils have been celebrated in Assembly- Sports award.  Children have shared activities they do outside of school- Park Run, Team sports, awards.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Pupils are inspired to be more active.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Playmakers and Sports Prefects-</a:t>
                      </a:r>
                      <a:r>
                        <a:rPr lang="en-US" sz="700" dirty="0" err="1">
                          <a:latin typeface="Calibri" panose="020F0502020204030204" pitchFamily="34" charset="0"/>
                          <a:cs typeface="Calibri" panose="020F0502020204030204" pitchFamily="34" charset="0"/>
                        </a:rPr>
                        <a:t>opps</a:t>
                      </a:r>
                      <a:r>
                        <a:rPr lang="en-US" sz="700" dirty="0">
                          <a:latin typeface="Calibri" panose="020F0502020204030204" pitchFamily="34" charset="0"/>
                          <a:cs typeface="Calibri" panose="020F0502020204030204" pitchFamily="34" charset="0"/>
                        </a:rPr>
                        <a:t> to build character/ org &amp; leadership skills- support pupils across the sch- develop enjoyment of PESSPA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Not all pupils are active for 60 mins a day 7 days a week.</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01210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Continue to offer a broad range of activities within and outside of the curriculum.</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Extra curricular- football, dodgeball, gardening club, dance/ </a:t>
                      </a:r>
                      <a:r>
                        <a:rPr lang="en-US" sz="700" dirty="0" err="1">
                          <a:latin typeface="Calibri" panose="020F0502020204030204" pitchFamily="34" charset="0"/>
                          <a:cs typeface="Calibri" panose="020F0502020204030204" pitchFamily="34" charset="0"/>
                        </a:rPr>
                        <a:t>zumba</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Not all pupils are active for 60 mins a day 7 days a week.</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101210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All of KS1 and KS2 (and EYFS/ Nursery) took part in our in school Sports Day.</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65 % of KS1 have taken part in inter school competitions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61% of KS2 have taken part in inter school competitions.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Continue to develop our competition provision.</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4239723295"/>
              </p:ext>
            </p:extLst>
          </p:nvPr>
        </p:nvGraphicFramePr>
        <p:xfrm>
          <a:off x="315269" y="2169164"/>
          <a:ext cx="5530128" cy="2172544"/>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18255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926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cs typeface="Calibri" panose="020F0502020204030204" pitchFamily="34" charset="0"/>
                        </a:rPr>
                        <a:t>1. </a:t>
                      </a:r>
                      <a:r>
                        <a:rPr lang="en-US" sz="600" dirty="0">
                          <a:effectLst/>
                          <a:latin typeface="Calibri" panose="020F0502020204030204" pitchFamily="34" charset="0"/>
                          <a:cs typeface="Calibri" panose="020F0502020204030204" pitchFamily="34" charset="0"/>
                        </a:rPr>
                        <a:t>Swim competently, confidently and proficiently over a distance of at least 25 </a:t>
                      </a:r>
                      <a:r>
                        <a:rPr lang="en-US" sz="600" dirty="0" err="1">
                          <a:effectLst/>
                          <a:latin typeface="Calibri" panose="020F0502020204030204" pitchFamily="34" charset="0"/>
                          <a:cs typeface="Calibri" panose="020F0502020204030204" pitchFamily="34" charset="0"/>
                        </a:rPr>
                        <a:t>metres</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100% of Year 6 met this target fully- with 48% exceeding</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This target.</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This year, for the first time, pupils from our Complex Needs Provision successfully accessed swimming lessons alongside the main Year 3 class. With support from their class teacher in the pool where required, pupils were able to participate fully and benefit from the experience. This was a positive step forward in developing our inclusive practice and ensuring all pupils have access to high-quality swimming provision.</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rowSpan="3">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ea typeface="Calibri" panose="020F0502020204030204" pitchFamily="34" charset="0"/>
                          <a:cs typeface="Calibri" panose="020F0502020204030204" pitchFamily="34" charset="0"/>
                        </a:rPr>
                        <a:t>Pupils swim in years 3 and 4 with top up in Year 5- this doesn’t capture new children who arrive from Spring of Year 5.</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While we would like to offer additional swimming opportunities, particularly for pupils who require further support to meet the expected standard, this continues to be limited by transport costs.  </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42129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cs typeface="Calibri" panose="020F0502020204030204" pitchFamily="34" charset="0"/>
                        </a:rPr>
                        <a:t>2. </a:t>
                      </a:r>
                      <a:r>
                        <a:rPr lang="en-US" sz="600" dirty="0">
                          <a:effectLst/>
                          <a:latin typeface="Calibri" panose="020F0502020204030204" pitchFamily="34" charset="0"/>
                          <a:cs typeface="Calibri" panose="020F0502020204030204" pitchFamily="34" charset="0"/>
                        </a:rPr>
                        <a:t>Use a range of strokes effectively (for example, front crawl, backstroke and breaststroke)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100% of Year 6 met this target fully with 48% exceeding this.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vMerge="1">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54729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cs typeface="Calibri" panose="020F0502020204030204" pitchFamily="34" charset="0"/>
                        </a:rPr>
                        <a:t>3. </a:t>
                      </a:r>
                      <a:r>
                        <a:rPr lang="en-US" sz="600" dirty="0">
                          <a:effectLst/>
                          <a:latin typeface="Calibri" panose="020F0502020204030204" pitchFamily="34" charset="0"/>
                          <a:cs typeface="Calibri" panose="020F0502020204030204" pitchFamily="34" charset="0"/>
                        </a:rPr>
                        <a:t>Perform safe self-rescue in different water-based situations</a:t>
                      </a:r>
                      <a:endParaRPr lang="en-GB" sz="600" dirty="0">
                        <a:effectLst/>
                        <a:latin typeface="Calibri" panose="020F0502020204030204" pitchFamily="34" charset="0"/>
                        <a:ea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100% of year 6 cohort achieved this.</a:t>
                      </a:r>
                    </a:p>
                    <a:p>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vMerge="1">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3089390460"/>
              </p:ext>
            </p:extLst>
          </p:nvPr>
        </p:nvGraphicFramePr>
        <p:xfrm>
          <a:off x="197588" y="684701"/>
          <a:ext cx="5724635" cy="3182271"/>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34436">
                  <a:extLst>
                    <a:ext uri="{9D8B030D-6E8A-4147-A177-3AD203B41FA5}">
                      <a16:colId xmlns:a16="http://schemas.microsoft.com/office/drawing/2014/main" val="1419483341"/>
                    </a:ext>
                  </a:extLst>
                </a:gridCol>
                <a:gridCol w="1386318">
                  <a:extLst>
                    <a:ext uri="{9D8B030D-6E8A-4147-A177-3AD203B41FA5}">
                      <a16:colId xmlns:a16="http://schemas.microsoft.com/office/drawing/2014/main" val="1532179531"/>
                    </a:ext>
                  </a:extLst>
                </a:gridCol>
              </a:tblGrid>
              <a:tr h="256191">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47203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Support for PE Lead- building leadership capacity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Build leadership capacity.</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Time to action plan, develop curriculum and assessment, monitor and self evaluate.</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Release time to attend networks, work with other PE Leads, meet HT- to  develop provision for PE, school sport and physical activity.</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PE Lead reflections on confidence.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External assessment- AGEP/ Cluster</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Improved outcomes in PE.</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CPD for all staff</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ensure that all children are receiving high quality PE lessons and sporting opportunities.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Other training which supports wider engagement of PE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Staff confidence in teaching PE and Sports.  Remove barriers – enable all children to participate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First aid training.  Allergy awareness training. Sensory circuit Play training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Pupil outcome.  Pupil questionnaires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Staff questionnaires.  Data on attendance at events- pupil participation- all groups.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All staff had Thrive and Steps training and have better understanding of the value and importance of physical activity/ the role of PE in protecting and promoting mental health.  Greater consistency across the school. </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Train a new cohort of Playmakers/ Sports Leaders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Children take more responsibility and growth in pupil leadership skills across the school. Raised profile of pupil leadership and play/ sports/ mental health.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More pupils are involved in regular physical activity as a result. </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Lunchtime, sporting events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Lunch and breaktimes are calm and purposeful July 2026  Sports Leaders- Year 5 trained by PE Lead- now leading activities at lunchtime Additional equipment purchased- more hoppers, footballs and goals and pumps.  Lunchtime Friends -huge success and really supported improvements in behaviour at lunchtime- DHT trained these pupils.   MSA team have been empowered by this development.  Number of behaviour incidents have reduced.</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2011657231"/>
              </p:ext>
            </p:extLst>
          </p:nvPr>
        </p:nvGraphicFramePr>
        <p:xfrm>
          <a:off x="197588" y="684701"/>
          <a:ext cx="5724635" cy="3437764"/>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46912">
                  <a:extLst>
                    <a:ext uri="{9D8B030D-6E8A-4147-A177-3AD203B41FA5}">
                      <a16:colId xmlns:a16="http://schemas.microsoft.com/office/drawing/2014/main" val="279180329"/>
                    </a:ext>
                  </a:extLst>
                </a:gridCol>
                <a:gridCol w="1455821">
                  <a:extLst>
                    <a:ext uri="{9D8B030D-6E8A-4147-A177-3AD203B41FA5}">
                      <a16:colId xmlns:a16="http://schemas.microsoft.com/office/drawing/2014/main" val="1419483341"/>
                    </a:ext>
                  </a:extLst>
                </a:gridCol>
                <a:gridCol w="1386318">
                  <a:extLst>
                    <a:ext uri="{9D8B030D-6E8A-4147-A177-3AD203B41FA5}">
                      <a16:colId xmlns:a16="http://schemas.microsoft.com/office/drawing/2014/main" val="1532179531"/>
                    </a:ext>
                  </a:extLst>
                </a:gridCol>
              </a:tblGrid>
              <a:tr h="256191">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After school clubs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effectLst/>
                          <a:latin typeface="Calibri" panose="020F0502020204030204" pitchFamily="34" charset="0"/>
                          <a:cs typeface="Calibri" panose="020F0502020204030204" pitchFamily="34" charset="0"/>
                        </a:rPr>
                        <a:t>Provide additional healthy, physical activity opportunities outside of curriculum time</a:t>
                      </a:r>
                      <a:endParaRPr lang="en-US" sz="600" dirty="0">
                        <a:effectLst/>
                        <a:latin typeface="Calibri" panose="020F0502020204030204" pitchFamily="34" charset="0"/>
                        <a:cs typeface="Calibri" panose="020F0502020204030204" pitchFamily="34" charset="0"/>
                      </a:endParaRP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latin typeface="Calibri" panose="020F0502020204030204" pitchFamily="34" charset="0"/>
                          <a:cs typeface="Calibri" panose="020F0502020204030204" pitchFamily="34" charset="0"/>
                        </a:rPr>
                        <a:t>Broader experience of a range of sports and activities offered to all pupils. </a:t>
                      </a:r>
                    </a:p>
                    <a:p>
                      <a:pPr algn="l">
                        <a:lnSpc>
                          <a:spcPct val="100000"/>
                        </a:lnSpc>
                      </a:pPr>
                      <a:r>
                        <a:rPr lang="en-GB" sz="600" dirty="0">
                          <a:latin typeface="Calibri" panose="020F0502020204030204" pitchFamily="34" charset="0"/>
                          <a:cs typeface="Calibri" panose="020F0502020204030204" pitchFamily="34" charset="0"/>
                        </a:rPr>
                        <a:t>The engagement of all pupils in regular physical activity – the Chief Medical Officer guidelines recommend that all children and young people aged 5 to 18 engage in at least 60 minutes of physical activity per day, of which 30 minutes should be in school. </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latin typeface="Calibri" panose="020F0502020204030204" pitchFamily="34" charset="0"/>
                          <a:cs typeface="Calibri" panose="020F0502020204030204" pitchFamily="34" charset="0"/>
                        </a:rPr>
                        <a:t>Clubs very popular and well-attended:  2 x football- Year 1 and 2, Years 4.5 and 6.  Good mix of girls and boys and SEND- including with EHCP attended. Gardening club, Art club, Karaoke/ Dance club. Breakfast Club- well attended- more activities provided:  table football, speed cups and access to playing field. </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Celebrate achievements in PE/ Sports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Raising profile of physical activity: </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Increased participation in competitive sport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The engagement of all pupils in regular physical activity </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Data analysis of celebrations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Analysis of children involved in PE/ sports outside of school.  SPA Way award- MSAs empowered by this- reduction in behavior incidents at lunchtime.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Membership of </a:t>
                      </a:r>
                      <a:r>
                        <a:rPr lang="en-US" sz="600" dirty="0" err="1">
                          <a:effectLst/>
                          <a:latin typeface="Calibri" panose="020F0502020204030204" pitchFamily="34" charset="0"/>
                          <a:cs typeface="Calibri" panose="020F0502020204030204" pitchFamily="34" charset="0"/>
                        </a:rPr>
                        <a:t>Swaffham</a:t>
                      </a:r>
                      <a:r>
                        <a:rPr lang="en-US" sz="600" dirty="0">
                          <a:effectLst/>
                          <a:latin typeface="Calibri" panose="020F0502020204030204" pitchFamily="34" charset="0"/>
                          <a:cs typeface="Calibri" panose="020F0502020204030204" pitchFamily="34" charset="0"/>
                        </a:rPr>
                        <a:t> Sports cluster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Inter- school competitive sports.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Increased participation in competitive sport </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Analysis of Cluster sports events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School took part in Cluster Sporting events including:  Kwik Cricket, Cross Country, Netball, Football, Fun Sports. </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Targeted support- supporting all pupils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Inclusion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Sensory Circuit development with SEND cohort gives opportunity for physical exercise and staff PD. Increase opportunities for physical/ outdoor activities for pupils in our bespoke SEND provision. Increased opportunities for physical/ outdoor activities for pupils in Breakfast / after </a:t>
                      </a:r>
                      <a:r>
                        <a:rPr lang="en-GB" sz="600" dirty="0" err="1">
                          <a:latin typeface="Calibri" panose="020F0502020204030204" pitchFamily="34" charset="0"/>
                          <a:cs typeface="Calibri" panose="020F0502020204030204" pitchFamily="34" charset="0"/>
                        </a:rPr>
                        <a:t>sch</a:t>
                      </a:r>
                      <a:r>
                        <a:rPr lang="en-GB" sz="600" dirty="0">
                          <a:latin typeface="Calibri" panose="020F0502020204030204" pitchFamily="34" charset="0"/>
                          <a:cs typeface="Calibri" panose="020F0502020204030204" pitchFamily="34" charset="0"/>
                        </a:rPr>
                        <a:t> club </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Pupil voice  Staff voice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Progress data.</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Attendance data</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Sensory Circuit fully established and a wider number of staff are confident in this approach.  Parents of children gave really positive feedback.</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More improvements to outdoor areas- new equip and provision.</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bl>
          </a:graphicData>
        </a:graphic>
      </p:graphicFrame>
    </p:spTree>
    <p:extLst>
      <p:ext uri="{BB962C8B-B14F-4D97-AF65-F5344CB8AC3E}">
        <p14:creationId xmlns:p14="http://schemas.microsoft.com/office/powerpoint/2010/main" val="32010910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1456785922"/>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21535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and refine the PE Curriculum.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Release time for PE lead to plan, attend CPD/ network.</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Buy into PE Hub- external support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External support- High School</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Work with SENDCO/ ESP teacher</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External support- Chapel green, ESP LA network.</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Well- structured, inclusive, cumulatively sequenced PE curriculum from Nursery- Year 6- that builds physical literacy, healthy habits and confidence.  Focus on fundamental movement skills, cognitive understanding of movement</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Diverse range of disciplines.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Meets needs of complex needs children.</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School documentation.</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Lessons ensure pupils practise, refine, and connect previous skills to new, more complex movements</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 curriculum is in place.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Monitored on a regular basis for impact.  Now that the school has a nursery- we are developing this further to build in progression from Nursery using the Birth to 5 Matters documents to support.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School documentation</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Learning walks and observations.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voice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See attached written report.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highlight>
                            <a:srgbClr val="FFFF00"/>
                          </a:highlight>
                          <a:latin typeface="Calibri" panose="020F0502020204030204" pitchFamily="34" charset="0"/>
                          <a:cs typeface="Calibri" panose="020F0502020204030204" pitchFamily="34" charset="0"/>
                        </a:rPr>
                        <a:t>£2209</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2612784733"/>
              </p:ext>
            </p:extLst>
          </p:nvPr>
        </p:nvGraphicFramePr>
        <p:xfrm>
          <a:off x="294842" y="694098"/>
          <a:ext cx="5530128" cy="37338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93470">
                  <a:extLst>
                    <a:ext uri="{9D8B030D-6E8A-4147-A177-3AD203B41FA5}">
                      <a16:colId xmlns:a16="http://schemas.microsoft.com/office/drawing/2014/main" val="3874769663"/>
                    </a:ext>
                  </a:extLst>
                </a:gridCol>
                <a:gridCol w="150715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90536">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74321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Create a positive attitude and culture towards being active- equal opportunity and access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Deliver staff CPD- Thrive, Norfolk Steps, Sensory Circuit, zones of regulation, active learning/ brain breaks.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Improved learning environments- internal and external.  Strong links with community groups- supporting families  Makaton- as a tool to support whole </a:t>
                      </a:r>
                      <a:r>
                        <a:rPr lang="en-GB" sz="600" dirty="0" err="1">
                          <a:solidFill>
                            <a:schemeClr val="tx1"/>
                          </a:solidFill>
                          <a:latin typeface="Calibri" panose="020F0502020204030204" pitchFamily="34" charset="0"/>
                          <a:cs typeface="Calibri" panose="020F0502020204030204" pitchFamily="34" charset="0"/>
                        </a:rPr>
                        <a:t>sch</a:t>
                      </a:r>
                      <a:r>
                        <a:rPr lang="en-GB" sz="600" dirty="0">
                          <a:solidFill>
                            <a:schemeClr val="tx1"/>
                          </a:solidFill>
                          <a:latin typeface="Calibri" panose="020F0502020204030204" pitchFamily="34" charset="0"/>
                          <a:cs typeface="Calibri" panose="020F0502020204030204" pitchFamily="34" charset="0"/>
                        </a:rPr>
                        <a:t> communication and inclusion.  Reward system for PE- weekly in Celebration Assembly.  Pupil leadership </a:t>
                      </a:r>
                      <a:r>
                        <a:rPr lang="en-GB" sz="600" dirty="0" err="1">
                          <a:solidFill>
                            <a:schemeClr val="tx1"/>
                          </a:solidFill>
                          <a:latin typeface="Calibri" panose="020F0502020204030204" pitchFamily="34" charset="0"/>
                          <a:cs typeface="Calibri" panose="020F0502020204030204" pitchFamily="34" charset="0"/>
                        </a:rPr>
                        <a:t>opps</a:t>
                      </a:r>
                      <a:r>
                        <a:rPr lang="en-GB" sz="600" dirty="0">
                          <a:solidFill>
                            <a:schemeClr val="tx1"/>
                          </a:solidFill>
                          <a:latin typeface="Calibri" panose="020F0502020204030204" pitchFamily="34" charset="0"/>
                          <a:cs typeface="Calibri" panose="020F0502020204030204" pitchFamily="34" charset="0"/>
                        </a:rPr>
                        <a:t>- Playmakers  Having a strong culture of pupil voice that allows pupils to confidently communicate their feelings toward the PE, sport, and physical activity accessible at the school and the kit required to take part.   Engaging the most inactive pupils with sport that is less focussed on results and personal skill development- sensory circuit, target invites for clubs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The school concentrates on physical and social development to help young people regulate themselves, which are embedded through strategies such as active learning, brain breaks, and sensory circuits.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developed opportunities for all pupils to access PE, extra-curricular sport, and physical activity.</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 This group included pupils with Muscular Dystrophy, Downs Syndrome, Autism, Speech, Language and Communication Needs, Social, Emotional and Mental Health needs, hearing and vision impairments and a range of Specific Learning Needs.</a:t>
                      </a: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Learning walks- pupils engaged in PE, pupil voice, staff voice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err="1">
                          <a:solidFill>
                            <a:schemeClr val="tx1"/>
                          </a:solidFill>
                          <a:latin typeface="Calibri" panose="020F0502020204030204" pitchFamily="34" charset="0"/>
                          <a:cs typeface="Calibri" panose="020F0502020204030204" pitchFamily="34" charset="0"/>
                        </a:rPr>
                        <a:t>Behaviour</a:t>
                      </a:r>
                      <a:r>
                        <a:rPr lang="en-US" sz="600" dirty="0">
                          <a:solidFill>
                            <a:schemeClr val="tx1"/>
                          </a:solidFill>
                          <a:latin typeface="Calibri" panose="020F0502020204030204" pitchFamily="34" charset="0"/>
                          <a:cs typeface="Calibri" panose="020F0502020204030204" pitchFamily="34" charset="0"/>
                        </a:rPr>
                        <a:t> data</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Attendance data.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9053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23477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Training all taken place- staff feedback very positive.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SIAMS Inspection- stated that Inclusive Ethos/ Culture is embedded in school.</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Initiatives are whole school and embedded within culture and expectations- part of induction/staff  appraisals/ communication to new families for admissions.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SIAMS Report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and staff voice, parent voice.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Display board- photos, newsletters, sch documentation.</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See written report.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highlight>
                            <a:srgbClr val="FFFF00"/>
                          </a:highlight>
                          <a:latin typeface="Calibri" panose="020F0502020204030204" pitchFamily="34" charset="0"/>
                          <a:cs typeface="Calibri" panose="020F0502020204030204" pitchFamily="34" charset="0"/>
                        </a:rPr>
                        <a:t>£3370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1644879643"/>
              </p:ext>
            </p:extLst>
          </p:nvPr>
        </p:nvGraphicFramePr>
        <p:xfrm>
          <a:off x="294842" y="694098"/>
          <a:ext cx="5530128" cy="34594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Staff CPD for planning, delivering and assessing PE.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Release time with PE Lead- open door for support, explicit PD sessions/ modelling teaching/ team teaching.</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Skills audit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Resources area to support planning.</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 resources updated to support staff to teach high quality PE lessons.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Consistent lesson structure:  Features a clear progression consisting of a warm-up, a focused skill introduction, a practical skill application, and a cool-down with pupil reflection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Increase in staff confidence in planning, delivering and assessing PE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Raised profile of PE.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Pupil voice feedback- an increase in the % of pupils who feel that PE is always fun</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Pupil attainment data for PE- increase in % achieving ARE.</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Learning Walk documentation</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confidence surveys.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 surveys.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Attainment data.</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confidence- evaluation of questionnaire shows that all staff feel ‘somewhat confident’ in teaching PE and would value further CPD.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Learning walk feedback shows that 80% consistency in lesson structure.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 survey shows that 100% of pupils feel that PE lessons are fun.</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confidence has increased from the previous year- this enables a model moving forward of sharing good practice.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All staff have indicated that they would value further CPD- see written report.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Learning Walk documentation</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confidence surveys.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 surveys.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See written report.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highlight>
                            <a:srgbClr val="FFFF00"/>
                          </a:highlight>
                          <a:latin typeface="Calibri" panose="020F0502020204030204" pitchFamily="34" charset="0"/>
                          <a:cs typeface="Calibri" panose="020F0502020204030204" pitchFamily="34" charset="0"/>
                        </a:rPr>
                        <a:t>£4091</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3393444380"/>
              </p:ext>
            </p:extLst>
          </p:nvPr>
        </p:nvGraphicFramePr>
        <p:xfrm>
          <a:off x="294842" y="839137"/>
          <a:ext cx="5530128" cy="28956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 Playmakers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pupil leadership (training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Midday supervisor training, Staff CDP to develop their understanding of games and play, Range of equipment, Youth voice activities to understand pupils wants and needs Outdoor play provision.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Midday supervisors and all staff leading a range of physical activities and joining in with movement daily to role model. A happier, more active playground that meets the needs of all pupils.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chemeClr val="tx1"/>
                          </a:solidFill>
                          <a:latin typeface="Calibri" panose="020F0502020204030204" pitchFamily="34" charset="0"/>
                          <a:cs typeface="Calibri" panose="020F0502020204030204" pitchFamily="34" charset="0"/>
                        </a:rPr>
                        <a:t>Regular observations of the playground to gauge activity levels of the least active children. Staff voice and feedback.</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err="1">
                          <a:solidFill>
                            <a:schemeClr val="tx1"/>
                          </a:solidFill>
                          <a:latin typeface="Calibri" panose="020F0502020204030204" pitchFamily="34" charset="0"/>
                          <a:cs typeface="Calibri" panose="020F0502020204030204" pitchFamily="34" charset="0"/>
                        </a:rPr>
                        <a:t>Behaviour</a:t>
                      </a:r>
                      <a:r>
                        <a:rPr lang="en-US" sz="550" dirty="0">
                          <a:solidFill>
                            <a:schemeClr val="tx1"/>
                          </a:solidFill>
                          <a:latin typeface="Calibri" panose="020F0502020204030204" pitchFamily="34" charset="0"/>
                          <a:cs typeface="Calibri" panose="020F0502020204030204" pitchFamily="34" charset="0"/>
                        </a:rPr>
                        <a:t> data</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chemeClr val="tx1"/>
                          </a:solidFill>
                          <a:latin typeface="Calibri" panose="020F0502020204030204" pitchFamily="34" charset="0"/>
                          <a:cs typeface="Calibri" panose="020F0502020204030204" pitchFamily="34" charset="0"/>
                        </a:rPr>
                        <a:t>Attendance data.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Playmakers/ Lunchtime Friends/ Prefects are leading a broad range of activities and actively seeking children that are not engaged in physical activity during lunch times. Midday supervisors have grown in confidence and far more active and engaged in games with the children. Lunch times are more active with children having fun. Activity options have been tailored to suit the needs of SEND pupils through considerate choices of equipment Reduction in behavior incidents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Continued training for Playmakers, Lunchtime Friends/ Prefects – new cohort.  Continued training with midday supervisors. Continue to take pupil voice- surveys and through Sch Council and tailor activities to their needs and wants. Focus priorities on least active -do they want to be activity leaders for younger children to give them purpose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100 % of playmakers lunchtime friends and prefects enjoyed their role.  All children in Year 5 have expressed an interest in becoming Playmakers.  Meetings and the end of year survey have shown all leaders feel positive and enjoy making a difference for others. Interviews by random selection were conducted and 92% of pupils were either 'happy' or 'very happy' with the activities on offer at lunch time. End of year physical activity survey findings such as: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Am I involved with games at lunch       time - 89%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Do I enjoy lunch time? 97%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Have I joined in with a game with the activity leaders? 100% Yes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highlight>
                            <a:srgbClr val="FFFF00"/>
                          </a:highlight>
                          <a:latin typeface="Calibri" panose="020F0502020204030204" pitchFamily="34" charset="0"/>
                          <a:cs typeface="Calibri" panose="020F0502020204030204" pitchFamily="34" charset="0"/>
                        </a:rPr>
                        <a:t>£3144</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Tree>
    <p:extLst>
      <p:ext uri="{BB962C8B-B14F-4D97-AF65-F5344CB8AC3E}">
        <p14:creationId xmlns:p14="http://schemas.microsoft.com/office/powerpoint/2010/main" val="20704661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3092365698"/>
              </p:ext>
            </p:extLst>
          </p:nvPr>
        </p:nvGraphicFramePr>
        <p:xfrm>
          <a:off x="294842" y="694098"/>
          <a:ext cx="5530128" cy="34213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Increase the uptake of extra curricular sport and physical activity.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Gather pupil voice on what clubs and activities they would like.</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Source these- advertise and target less active pupils.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Encourage staff to offer a club.</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Raise profile through Dojo/ use off google forms.</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Offer clubs at lunchtime, before school and after school- increase playground resources.</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Equipment and resources to be purchased.</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Tracking system to monitor uptake/ pupil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 Staff members can offer their time to organise, oversee and contribute to extra-curricular sports clubs, demonstrating enthusiasm and actively motivating students, building a valuable rapport, and fostering a sense of inclusion for all pupils.</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Wraparound integrated- supports working families.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Register of clubs- analysis of uptake.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variety of clubs on offer:</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Gardening, </a:t>
                      </a:r>
                      <a:r>
                        <a:rPr lang="en-US" sz="600" dirty="0" err="1">
                          <a:solidFill>
                            <a:schemeClr val="tx1"/>
                          </a:solidFill>
                          <a:latin typeface="Calibri" panose="020F0502020204030204" pitchFamily="34" charset="0"/>
                          <a:cs typeface="Calibri" panose="020F0502020204030204" pitchFamily="34" charset="0"/>
                        </a:rPr>
                        <a:t>Karokee</a:t>
                      </a:r>
                      <a:r>
                        <a:rPr lang="en-US" sz="600" dirty="0">
                          <a:solidFill>
                            <a:schemeClr val="tx1"/>
                          </a:solidFill>
                          <a:latin typeface="Calibri" panose="020F0502020204030204" pitchFamily="34" charset="0"/>
                          <a:cs typeface="Calibri" panose="020F0502020204030204" pitchFamily="34" charset="0"/>
                        </a:rPr>
                        <a:t>, Zumba, Football, Dodgeball- after school.</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Lunchtime- club in Otters.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After school wraparound increase in children attending- an increase in activities outside- basketball, football, baking, crafts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Breakfast club- an increase in children attending- speed stacking, table top football, air hockey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 structure has been built into the school budget.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All Staff are encouraged to offer clubs as part of what they can bring to enrich the experience of children- how staff hobbies and interests can support the growth of these clubs.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highlight>
                            <a:srgbClr val="FFFF00"/>
                          </a:highlight>
                          <a:latin typeface="Calibri" panose="020F0502020204030204" pitchFamily="34" charset="0"/>
                          <a:cs typeface="Calibri" panose="020F0502020204030204" pitchFamily="34" charset="0"/>
                        </a:rPr>
                        <a:t>Registers for clubs show that: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highlight>
                            <a:srgbClr val="FFFF00"/>
                          </a:highlight>
                          <a:latin typeface="Calibri" panose="020F0502020204030204" pitchFamily="34" charset="0"/>
                          <a:cs typeface="Calibri" panose="020F0502020204030204" pitchFamily="34" charset="0"/>
                        </a:rPr>
                        <a:t>Gardening-</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highlight>
                            <a:srgbClr val="FFFF00"/>
                          </a:highlight>
                          <a:latin typeface="Calibri" panose="020F0502020204030204" pitchFamily="34" charset="0"/>
                          <a:cs typeface="Calibri" panose="020F0502020204030204" pitchFamily="34" charset="0"/>
                        </a:rPr>
                        <a:t>Zumba-</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highlight>
                            <a:srgbClr val="FFFF00"/>
                          </a:highlight>
                          <a:latin typeface="Calibri" panose="020F0502020204030204" pitchFamily="34" charset="0"/>
                          <a:cs typeface="Calibri" panose="020F0502020204030204" pitchFamily="34" charset="0"/>
                        </a:rPr>
                        <a:t>Football/ Dodgeball-</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highlight>
                            <a:srgbClr val="FFFF00"/>
                          </a:highlight>
                          <a:latin typeface="Calibri" panose="020F0502020204030204" pitchFamily="34" charset="0"/>
                          <a:cs typeface="Calibri" panose="020F0502020204030204" pitchFamily="34" charset="0"/>
                        </a:rPr>
                        <a:t>Otters-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highlight>
                            <a:srgbClr val="FFFF00"/>
                          </a:highlight>
                          <a:latin typeface="Calibri" panose="020F0502020204030204" pitchFamily="34" charset="0"/>
                          <a:cs typeface="Calibri" panose="020F0502020204030204" pitchFamily="34" charset="0"/>
                        </a:rPr>
                        <a:t>Breakfast-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highlight>
                            <a:srgbClr val="FFFF00"/>
                          </a:highlight>
                          <a:latin typeface="Calibri" panose="020F0502020204030204" pitchFamily="34" charset="0"/>
                          <a:cs typeface="Calibri" panose="020F0502020204030204" pitchFamily="34" charset="0"/>
                        </a:rPr>
                        <a:t>£2701</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3070547354"/>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Ensure all pupils can access competition through regular intra school competition, inter school competition.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Intra schools schedule- Sports Days- linked to House System.  Other events through year (TTRS, NSPCC Number Day, Children in NEED) linked to House system.</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Inter- buy into Cluster sports competitions.</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Ensure staffing to attend these- first aid training, staff training.</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Coach hire where needed to attend events.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Increase the % of pupils in KS1 taking part in inter school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Increase the % of pupils in KS2 taking part in inter school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100% of all pupils will compete once in an intra school competition at the end of relevant units and in Sports day.</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Inter school competition calendar.</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Registers.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Sch documentation- teams for inter school events.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Sadly the </a:t>
                      </a:r>
                      <a:r>
                        <a:rPr lang="en-US" sz="600" dirty="0" err="1">
                          <a:solidFill>
                            <a:schemeClr val="tx1"/>
                          </a:solidFill>
                          <a:latin typeface="Calibri" panose="020F0502020204030204" pitchFamily="34" charset="0"/>
                          <a:cs typeface="Calibri" panose="020F0502020204030204" pitchFamily="34" charset="0"/>
                        </a:rPr>
                        <a:t>KStg</a:t>
                      </a:r>
                      <a:r>
                        <a:rPr lang="en-US" sz="600" dirty="0">
                          <a:solidFill>
                            <a:schemeClr val="tx1"/>
                          </a:solidFill>
                          <a:latin typeface="Calibri" panose="020F0502020204030204" pitchFamily="34" charset="0"/>
                          <a:cs typeface="Calibri" panose="020F0502020204030204" pitchFamily="34" charset="0"/>
                        </a:rPr>
                        <a:t> 1 events were cancelled due to inclement weather.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In July 2026 73.5% of KS2 had participated in inter school competitive events- this is an increase of 12% on previous year.</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Competition will be embedded as a normal element of learning through continued access to House competitions in class.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 Lead supports teachers with set up.</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Priorities on going involvement in Cluster School Sports competitions.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Inter school competition calendar.</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Registers.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Sch documentation- teams for inter school events.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See written report for further breakdown.</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highlight>
                            <a:srgbClr val="FFFF00"/>
                          </a:highlight>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7205321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1459483300"/>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505258">
                  <a:extLst>
                    <a:ext uri="{9D8B030D-6E8A-4147-A177-3AD203B41FA5}">
                      <a16:colId xmlns:a16="http://schemas.microsoft.com/office/drawing/2014/main" val="1397519339"/>
                    </a:ext>
                  </a:extLst>
                </a:gridCol>
                <a:gridCol w="108204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provide top up swimming and water safety lessons for pupils so that all reach the national curriculum requirements.</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Swimming lessons are offered to complex needs pupils- inclusive provision.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Top up swimming sessions delivered for children in Year 5.</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Additional staffing requirements to meet need- 1 teacher in pool with 2 complex needs pupils – training and cover to backfill teacher who will attend swimming.</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Our aim is to increase the number of children achieving curriculum requirements and to ensure that all children n=have the opportunity to learn to swim/ experience physical activity in water.</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Swimming assessment reports and data.</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Parent voice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voice.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At the end of Year 4 2025 60% pupils could swim 25 m and use a range of strokes effectively.</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Now in July 2026 (in Year 5)  80% pupils can swim 25 m and use a range of strokes effectively.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 school are committed to raising the required funds for top up swimming going forwards- including the transport costs.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Continue to provide the reasonable </a:t>
                      </a:r>
                      <a:r>
                        <a:rPr lang="en-US" sz="600" dirty="0" err="1">
                          <a:solidFill>
                            <a:schemeClr val="tx1"/>
                          </a:solidFill>
                          <a:latin typeface="Calibri" panose="020F0502020204030204" pitchFamily="34" charset="0"/>
                          <a:cs typeface="Calibri" panose="020F0502020204030204" pitchFamily="34" charset="0"/>
                        </a:rPr>
                        <a:t>addjustments</a:t>
                      </a:r>
                      <a:r>
                        <a:rPr lang="en-US" sz="600" dirty="0">
                          <a:solidFill>
                            <a:schemeClr val="tx1"/>
                          </a:solidFill>
                          <a:latin typeface="Calibri" panose="020F0502020204030204" pitchFamily="34" charset="0"/>
                          <a:cs typeface="Calibri" panose="020F0502020204030204" pitchFamily="34" charset="0"/>
                        </a:rPr>
                        <a:t> for complex needs pupils to have the opportunity to learn to swim.</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Swimming assessment reports and data.</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staff and parent voice.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highlight>
                            <a:srgbClr val="FFFF00"/>
                          </a:highlight>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7731614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413</TotalTime>
  <Words>4656</Words>
  <Application>Microsoft Office PowerPoint</Application>
  <PresentationFormat>Custom</PresentationFormat>
  <Paragraphs>548</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Mrs N Kaye</cp:lastModifiedBy>
  <cp:revision>51</cp:revision>
  <dcterms:created xsi:type="dcterms:W3CDTF">2025-10-08T18:09:30Z</dcterms:created>
  <dcterms:modified xsi:type="dcterms:W3CDTF">2026-07-29T07:51:48Z</dcterms:modified>
</cp:coreProperties>
</file>