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6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5" r:id="rId21"/>
    <p:sldId id="429" r:id="rId22"/>
    <p:sldId id="430" r:id="rId23"/>
    <p:sldId id="431" r:id="rId24"/>
    <p:sldId id="432" r:id="rId2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39B6"/>
    <a:srgbClr val="FAD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46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7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77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9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14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3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1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811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4271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23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155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0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0.emf"/><Relationship Id="rId5" Type="http://schemas.openxmlformats.org/officeDocument/2006/relationships/image" Target="../media/image31.png"/><Relationship Id="rId10" Type="http://schemas.openxmlformats.org/officeDocument/2006/relationships/image" Target="../media/image29.emf"/><Relationship Id="rId4" Type="http://schemas.openxmlformats.org/officeDocument/2006/relationships/image" Target="../media/image30.png"/><Relationship Id="rId9" Type="http://schemas.openxmlformats.org/officeDocument/2006/relationships/image" Target="../media/image2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27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2800" b="1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the shape is shaded.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27310"/>
              </a:xfrm>
              <a:prstGeom prst="rect">
                <a:avLst/>
              </a:prstGeom>
              <a:blipFill>
                <a:blip r:embed="rId3"/>
                <a:stretch>
                  <a:fillRect l="-2725" t="-19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Isosceles Triangle 2"/>
          <p:cNvSpPr/>
          <p:nvPr/>
        </p:nvSpPr>
        <p:spPr>
          <a:xfrm>
            <a:off x="4397846" y="2366965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3776872" y="3441304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5024438" y="3441303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flipV="1">
            <a:off x="4391537" y="3430500"/>
            <a:ext cx="1214651" cy="1047113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fractions into the table.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any boxes in the table empty?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100351"/>
              </p:ext>
            </p:extLst>
          </p:nvPr>
        </p:nvGraphicFramePr>
        <p:xfrm>
          <a:off x="1613307" y="1359613"/>
          <a:ext cx="6237471" cy="318423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79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9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91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7614"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Fractions equal to one whole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Fractions less than one whole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3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Unit fractions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3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Non-unit fractions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040152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152" y="5397782"/>
                <a:ext cx="477422" cy="71845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16464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464" y="5397782"/>
                <a:ext cx="477422" cy="71845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254620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620" y="5397782"/>
                <a:ext cx="477422" cy="71845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992776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776" y="5397782"/>
                <a:ext cx="477422" cy="71845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5730932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0932" y="5397782"/>
                <a:ext cx="477422" cy="71845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69088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9088" y="5397782"/>
                <a:ext cx="477422" cy="71845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7207247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7247" y="5397782"/>
                <a:ext cx="477422" cy="71845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78308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308" y="5397782"/>
                <a:ext cx="477422" cy="71845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0102847" y="2023211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2847" y="2023211"/>
                <a:ext cx="477422" cy="71845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Does </a:t>
            </a:r>
            <a:r>
              <a:rPr lang="en-GB" sz="2800" dirty="0">
                <a:latin typeface="Gill Sans MT" panose="020B0502020104020203" pitchFamily="34" charset="0"/>
              </a:rPr>
              <a:t>Teddy have any pizza left?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7" name="Picture 6" descr="C:\Users\Staff\AppData\Local\Microsoft\Windows\Temporary Internet Files\Content.Word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67571" y="2722059"/>
            <a:ext cx="1082940" cy="82817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2819482" y="1988510"/>
                <a:ext cx="5557378" cy="1467098"/>
              </a:xfrm>
              <a:prstGeom prst="wedgeRoundRectCallout">
                <a:avLst>
                  <a:gd name="adj1" fmla="val -59626"/>
                  <a:gd name="adj2" fmla="val 22136"/>
                  <a:gd name="adj3" fmla="val 16667"/>
                </a:avLst>
              </a:prstGeom>
              <a:solidFill>
                <a:schemeClr val="accent1">
                  <a:lumMod val="20000"/>
                  <a:lumOff val="80000"/>
                  <a:alpha val="45882"/>
                </a:schemeClr>
              </a:solidFill>
              <a:ln w="28575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</a:pP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 have one pizza cut into 6 equal pieces. I have eaten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the pizza.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482" y="1988510"/>
                <a:ext cx="5557378" cy="1467098"/>
              </a:xfrm>
              <a:prstGeom prst="wedgeRoundRectCallout">
                <a:avLst>
                  <a:gd name="adj1" fmla="val -59626"/>
                  <a:gd name="adj2" fmla="val 22136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080448" y="2188174"/>
            <a:ext cx="7772400" cy="18679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Complete the sentence.</a:t>
            </a:r>
          </a:p>
          <a:p>
            <a:endParaRPr lang="en-GB" sz="4000" dirty="0">
              <a:latin typeface="Gill Sans MT" panose="020B0502020104020203" pitchFamily="34" charset="0"/>
            </a:endParaRPr>
          </a:p>
          <a:p>
            <a:pPr algn="ctr"/>
            <a:endParaRPr lang="en-GB" sz="2800" dirty="0" smtClean="0">
              <a:latin typeface="Gill Sans MT" panose="020B0502020104020203" pitchFamily="34" charset="0"/>
            </a:endParaRPr>
          </a:p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When </a:t>
            </a:r>
            <a:r>
              <a:rPr lang="en-GB" sz="2800" dirty="0">
                <a:latin typeface="Gill Sans MT" panose="020B0502020104020203" pitchFamily="34" charset="0"/>
              </a:rPr>
              <a:t>a fraction is equal to a whole, the numerator and the denominator are</a:t>
            </a:r>
          </a:p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______________________ .</a:t>
            </a:r>
            <a:endParaRPr lang="en-GB" sz="2800" dirty="0">
              <a:latin typeface="Gill Sans MT" panose="020B0502020104020203" pitchFamily="34" charset="0"/>
            </a:endParaRPr>
          </a:p>
          <a:p>
            <a:pPr algn="ctr"/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Use </a:t>
            </a:r>
            <a:r>
              <a:rPr lang="en-GB" sz="2800" dirty="0">
                <a:latin typeface="Gill Sans MT" panose="020B0502020104020203" pitchFamily="34" charset="0"/>
              </a:rPr>
              <a:t>pictures to prove your answer.</a:t>
            </a: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is drawing bar models to represent a whole.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She has drawn a fraction of each of her bars.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complete Rosie’s bar models?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301850"/>
              </p:ext>
            </p:extLst>
          </p:nvPr>
        </p:nvGraphicFramePr>
        <p:xfrm>
          <a:off x="2140042" y="1820567"/>
          <a:ext cx="518400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42354146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5587315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6116232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9683384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03309048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8708479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5826953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5725813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5099275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61506740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2140885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84004061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4459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16443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811144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941272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3657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46908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919199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03122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73388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140042" y="2251881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140042" y="3547088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40042" y="4838508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502274" y="2013939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2013939"/>
                <a:ext cx="464024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502274" y="3325759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3325759"/>
                <a:ext cx="464024" cy="898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502274" y="4637578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4637578"/>
                <a:ext cx="464024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Fill in the missing values.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how you got your answers.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val 2"/>
              <p:cNvSpPr/>
              <p:nvPr/>
            </p:nvSpPr>
            <p:spPr>
              <a:xfrm>
                <a:off x="3700077" y="2113827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Oval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0077" y="2113827"/>
                <a:ext cx="1031965" cy="877909"/>
              </a:xfrm>
              <a:prstGeom prst="ellipse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>
            <a:stCxn id="3" idx="3"/>
          </p:cNvCxnSpPr>
          <p:nvPr/>
        </p:nvCxnSpPr>
        <p:spPr>
          <a:xfrm flipH="1">
            <a:off x="3281194" y="2863169"/>
            <a:ext cx="570011" cy="8718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580915" y="2863169"/>
            <a:ext cx="533238" cy="7552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val 22"/>
              <p:cNvSpPr/>
              <p:nvPr/>
            </p:nvSpPr>
            <p:spPr>
              <a:xfrm>
                <a:off x="2552620" y="3618411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Oval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620" y="3618411"/>
                <a:ext cx="1031965" cy="877909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4732042" y="3618411"/>
            <a:ext cx="1031965" cy="8779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551076" y="4393250"/>
            <a:ext cx="533238" cy="7552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536367" y="4405217"/>
            <a:ext cx="416954" cy="7807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Oval 31"/>
              <p:cNvSpPr/>
              <p:nvPr/>
            </p:nvSpPr>
            <p:spPr>
              <a:xfrm>
                <a:off x="3811540" y="5148492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Oval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1540" y="5148492"/>
                <a:ext cx="1031965" cy="877909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al 32"/>
          <p:cNvSpPr/>
          <p:nvPr/>
        </p:nvSpPr>
        <p:spPr>
          <a:xfrm>
            <a:off x="5551076" y="5148492"/>
            <a:ext cx="1031965" cy="8779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Odd One Out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Which </a:t>
            </a:r>
            <a:r>
              <a:rPr lang="en-GB" sz="2800" dirty="0">
                <a:latin typeface="Gill Sans MT" panose="020B0502020104020203" pitchFamily="34" charset="0"/>
              </a:rPr>
              <a:t>is the odd one out?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166" y="1921100"/>
            <a:ext cx="1124638" cy="254652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26709" y="1835499"/>
            <a:ext cx="510274" cy="492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37347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47985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58623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6071" y="1835499"/>
            <a:ext cx="510274" cy="492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11811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801175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90537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79899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69261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4066402" y="2664822"/>
            <a:ext cx="2313879" cy="20116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5-Point Star 3"/>
          <p:cNvSpPr/>
          <p:nvPr/>
        </p:nvSpPr>
        <p:spPr>
          <a:xfrm>
            <a:off x="4518724" y="2939481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4866571" y="3209345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5-Point Star 21"/>
          <p:cNvSpPr/>
          <p:nvPr/>
        </p:nvSpPr>
        <p:spPr>
          <a:xfrm>
            <a:off x="4236076" y="3411819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5-Point Star 22"/>
          <p:cNvSpPr/>
          <p:nvPr/>
        </p:nvSpPr>
        <p:spPr>
          <a:xfrm>
            <a:off x="5316677" y="3407464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5-Point Star 23"/>
          <p:cNvSpPr/>
          <p:nvPr/>
        </p:nvSpPr>
        <p:spPr>
          <a:xfrm>
            <a:off x="5311055" y="2757475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24"/>
          <p:cNvSpPr/>
          <p:nvPr/>
        </p:nvSpPr>
        <p:spPr>
          <a:xfrm>
            <a:off x="5787604" y="3091542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5-Point Star 25"/>
          <p:cNvSpPr/>
          <p:nvPr/>
        </p:nvSpPr>
        <p:spPr>
          <a:xfrm>
            <a:off x="4551324" y="3795267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5-Point Star 26"/>
          <p:cNvSpPr/>
          <p:nvPr/>
        </p:nvSpPr>
        <p:spPr>
          <a:xfrm>
            <a:off x="4910520" y="4107185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5-Point Star 27"/>
          <p:cNvSpPr/>
          <p:nvPr/>
        </p:nvSpPr>
        <p:spPr>
          <a:xfrm>
            <a:off x="5340450" y="3891702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5-Point Star 28"/>
          <p:cNvSpPr/>
          <p:nvPr/>
        </p:nvSpPr>
        <p:spPr>
          <a:xfrm>
            <a:off x="5792378" y="3689228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912420" y="2718098"/>
            <a:ext cx="2586446" cy="137607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7" y="2694043"/>
            <a:ext cx="1110966" cy="8525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390" y="2694043"/>
            <a:ext cx="1110966" cy="8525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20" y="3254673"/>
            <a:ext cx="1110966" cy="8525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283" y="3254673"/>
            <a:ext cx="1110966" cy="8525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8"/>
          <a:stretch/>
        </p:blipFill>
        <p:spPr>
          <a:xfrm>
            <a:off x="10301294" y="761952"/>
            <a:ext cx="566400" cy="8525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28"/>
          <a:stretch/>
        </p:blipFill>
        <p:spPr>
          <a:xfrm>
            <a:off x="10240344" y="1409243"/>
            <a:ext cx="569618" cy="85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is counting in tenths.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spot his mistake?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7" name="Picture 16" descr="C:\Users\Staff\AppData\Local\Microsoft\Windows\Temporary Internet Files\Content.Word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5616" y="2762053"/>
            <a:ext cx="1450785" cy="109149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Rounded Rectangular Callout 17"/>
          <p:cNvSpPr/>
          <p:nvPr/>
        </p:nvSpPr>
        <p:spPr>
          <a:xfrm>
            <a:off x="2888777" y="2373062"/>
            <a:ext cx="5716728" cy="1869472"/>
          </a:xfrm>
          <a:prstGeom prst="wedgeRoundRectCallout">
            <a:avLst>
              <a:gd name="adj1" fmla="val -65253"/>
              <a:gd name="adj2" fmla="val 7587"/>
              <a:gd name="adj3" fmla="val 16667"/>
            </a:avLst>
          </a:prstGeom>
          <a:solidFill>
            <a:schemeClr val="accent1">
              <a:lumMod val="20000"/>
              <a:lumOff val="80000"/>
              <a:alpha val="45882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Seven tenths, eight tenths, nine tenths, ten tenths, one eleventh, two elevenths, three elevenths</a:t>
            </a:r>
            <a:r>
              <a:rPr lang="mr-IN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…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097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Five tenths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smaller than 7 tenths.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Five tenths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larger than three tenths.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Do </a:t>
                </a:r>
                <a:r>
                  <a:rPr lang="en-GB" sz="2800" dirty="0">
                    <a:latin typeface="Gill Sans MT" panose="020B0502020104020203" pitchFamily="34" charset="0"/>
                  </a:rPr>
                  <a:t>you agree?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latin typeface="Gill Sans MT" panose="020B0502020104020203" pitchFamily="34" charset="0"/>
                  </a:rPr>
                </a:br>
                <a:r>
                  <a:rPr lang="en-GB" sz="2800" dirty="0"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09796"/>
              </a:xfrm>
              <a:prstGeom prst="rect">
                <a:avLst/>
              </a:prstGeom>
              <a:blipFill>
                <a:blip r:embed="rId3"/>
                <a:stretch>
                  <a:fillRect l="-2725" t="-18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496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True or False?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Dora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Amir 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 descr="C:\Users\smonaghan\Desktop\images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>
            <a:off x="889551" y="1775174"/>
            <a:ext cx="1056154" cy="751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2368858" y="1775174"/>
            <a:ext cx="3909896" cy="918607"/>
          </a:xfrm>
          <a:prstGeom prst="wedgeRoundRectCallout">
            <a:avLst>
              <a:gd name="adj1" fmla="val -59626"/>
              <a:gd name="adj2" fmla="val 22136"/>
              <a:gd name="adj3" fmla="val 16667"/>
            </a:avLst>
          </a:prstGeom>
          <a:solidFill>
            <a:schemeClr val="accent1">
              <a:lumMod val="20000"/>
              <a:lumOff val="80000"/>
              <a:alpha val="45882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10 cm is one tenth of 1 metre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1" name="Picture 10" descr="C:\Users\smonaghan\Desktop\images\face_4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531" y="3879669"/>
            <a:ext cx="1096620" cy="86029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ounded Rectangular Callout 11"/>
          <p:cNvSpPr/>
          <p:nvPr/>
        </p:nvSpPr>
        <p:spPr>
          <a:xfrm>
            <a:off x="4323806" y="3879669"/>
            <a:ext cx="3262878" cy="631224"/>
          </a:xfrm>
          <a:prstGeom prst="wedgeRoundRectCallout">
            <a:avLst>
              <a:gd name="adj1" fmla="val 59521"/>
              <a:gd name="adj2" fmla="val 33158"/>
              <a:gd name="adj3" fmla="val 16667"/>
            </a:avLst>
          </a:prstGeom>
          <a:solidFill>
            <a:srgbClr val="EDE2F6">
              <a:alpha val="4549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0 cm is 0.1 metres.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31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Place the decimals and fractions on the number line.</a:t>
                </a: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                            </m:t>
                    </m:r>
                    <m:r>
                      <a:rPr lang="en-GB" sz="2800" i="1">
                        <a:latin typeface="Cambria Math" charset="0"/>
                      </a:rPr>
                      <m:t>0.7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0.9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  <a:blipFill>
                <a:blip r:embed="rId3"/>
                <a:stretch>
                  <a:fillRect l="-1590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74689"/>
              </p:ext>
            </p:extLst>
          </p:nvPr>
        </p:nvGraphicFramePr>
        <p:xfrm>
          <a:off x="2532477" y="3576942"/>
          <a:ext cx="4868342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8342">
                  <a:extLst>
                    <a:ext uri="{9D8B030D-6E8A-4147-A177-3AD203B41FA5}">
                      <a16:colId xmlns:a16="http://schemas.microsoft.com/office/drawing/2014/main" val="3756614674"/>
                    </a:ext>
                  </a:extLst>
                </a:gridCol>
              </a:tblGrid>
              <a:tr h="18364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62561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56781" y="3820782"/>
            <a:ext cx="449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76166" y="3820782"/>
            <a:ext cx="449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4925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has drawn a number line.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Tommy says it is incorrect.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Tommy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draw the next three fractions?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42207"/>
              </p:ext>
            </p:extLst>
          </p:nvPr>
        </p:nvGraphicFramePr>
        <p:xfrm>
          <a:off x="2447441" y="3093320"/>
          <a:ext cx="4569201" cy="535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35216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47040" y="3628536"/>
                <a:ext cx="292547" cy="521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400" dirty="0" smtClean="0"/>
                  <a:t> </a:t>
                </a:r>
                <a:endParaRPr lang="en-US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7040" y="3628536"/>
                <a:ext cx="292547" cy="521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79849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 smtClean="0"/>
                  <a:t> </a:t>
                </a:r>
                <a:endParaRPr lang="en-US" sz="1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849" y="3628152"/>
                <a:ext cx="318673" cy="52232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38784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 smtClean="0"/>
                  <a:t> </a:t>
                </a:r>
                <a:endParaRPr lang="en-US" sz="1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84" y="3628152"/>
                <a:ext cx="318673" cy="52232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611212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 smtClean="0"/>
                  <a:t> </a:t>
                </a:r>
                <a:endParaRPr lang="en-US" sz="1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212" y="3628152"/>
                <a:ext cx="318673" cy="52232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97719" y="3628536"/>
                <a:ext cx="318673" cy="521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 smtClean="0"/>
                  <a:t> </a:t>
                </a:r>
                <a:endParaRPr lang="en-US" sz="1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719" y="3628536"/>
                <a:ext cx="318673" cy="52155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6227162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 smtClean="0"/>
                  <a:t> </a:t>
                </a:r>
                <a:endParaRPr lang="en-US" sz="1200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162" y="3628152"/>
                <a:ext cx="318673" cy="52232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298900" y="3704646"/>
            <a:ext cx="31867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>
                <a:latin typeface="Gill Sans MT" panose="020B0502020104020203" pitchFamily="34" charset="0"/>
              </a:rPr>
              <a:t>1</a:t>
            </a:r>
            <a:r>
              <a:rPr lang="en-US" sz="24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4690772" y="371173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56516" y="370464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60849" y="371173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43112" y="364213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Gill Sans MT" panose="020B0502020104020203" pitchFamily="34" charset="0"/>
              </a:rPr>
              <a:t>2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9660" y="2442447"/>
            <a:ext cx="510558" cy="5247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3905" y="2442446"/>
            <a:ext cx="510560" cy="5247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55436" y="2455392"/>
            <a:ext cx="485368" cy="4988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56328" y="2456094"/>
            <a:ext cx="483999" cy="49744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3048" y="1900733"/>
            <a:ext cx="510558" cy="52473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84885" y="2456094"/>
            <a:ext cx="483999" cy="49744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4012" y="1900732"/>
            <a:ext cx="510560" cy="5247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1224" y="2456094"/>
            <a:ext cx="483999" cy="49744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77563" y="2456094"/>
            <a:ext cx="483999" cy="4974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77563" y="1914380"/>
            <a:ext cx="483999" cy="49744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8383" y="1913678"/>
            <a:ext cx="485368" cy="49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96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8987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Alex and Jack are counting up and down in thirds.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Alex starts at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5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counts backwards.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Jack starts at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3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counts forwards.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What fraction will they get to at the same time?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898760"/>
              </a:xfrm>
              <a:prstGeom prst="rect">
                <a:avLst/>
              </a:prstGeom>
              <a:blipFill>
                <a:blip r:embed="rId3"/>
                <a:stretch>
                  <a:fillRect l="-1590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807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382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Whitney has 12 chocolates.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Friday,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chocolates and gave one to her mum.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Saturday,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remaining chocolates, and gave one to her brother.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Sunday,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remaining chocolates.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chocolates does Whitney have left?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382936"/>
              </a:xfrm>
              <a:prstGeom prst="rect">
                <a:avLst/>
              </a:prstGeom>
              <a:blipFill>
                <a:blip r:embed="rId3"/>
                <a:stretch>
                  <a:fillRect l="-1590" t="-800" r="-1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2096">
            <a:off x="5576987" y="387686"/>
            <a:ext cx="1053780" cy="134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160575" y="2257155"/>
            <a:ext cx="3672372" cy="1318076"/>
          </a:xfrm>
          <a:prstGeom prst="roundRect">
            <a:avLst/>
          </a:prstGeom>
          <a:solidFill>
            <a:srgbClr val="00B050">
              <a:alpha val="42353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148049" y="3869032"/>
            <a:ext cx="3672372" cy="1318446"/>
          </a:xfrm>
          <a:prstGeom prst="roundRect">
            <a:avLst/>
          </a:prstGeom>
          <a:solidFill>
            <a:srgbClr val="7030A0">
              <a:alpha val="4235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Fill in the Blanks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930259" y="1610936"/>
                <a:ext cx="3927740" cy="31298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GB" sz="2000" b="1" dirty="0" smtClean="0">
                  <a:latin typeface="Gill Sans MT" panose="020B0502020104020203" pitchFamily="34" charset="0"/>
                </a:endParaRPr>
              </a:p>
              <a:p>
                <a:endParaRPr lang="en-GB" sz="1400" dirty="0">
                  <a:latin typeface="Gill Sans MT" panose="020B0502020104020203" pitchFamily="34" charset="0"/>
                </a:endParaRPr>
              </a:p>
              <a:p>
                <a:endParaRPr lang="en-GB" sz="1400" dirty="0" smtClean="0">
                  <a:latin typeface="Gill Sans MT" panose="020B0502020104020203" pitchFamily="34" charset="0"/>
                </a:endParaRPr>
              </a:p>
              <a:p>
                <a:pPr algn="ctr"/>
                <a:endParaRPr lang="en-GB" sz="14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of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of  	</a:t>
                </a:r>
              </a:p>
              <a:p>
                <a:pPr algn="ctr"/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/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of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of 25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259" y="1610936"/>
                <a:ext cx="3927740" cy="3129831"/>
              </a:xfrm>
              <a:prstGeom prst="rect">
                <a:avLst/>
              </a:prstGeom>
              <a:blipFill>
                <a:blip r:embed="rId3"/>
                <a:stretch>
                  <a:fillRect b="-13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5933400" y="2605863"/>
            <a:ext cx="624154" cy="62066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507287" y="4432282"/>
            <a:ext cx="474139" cy="4528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6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0266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This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a set of beanbags.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were in the whole set?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026685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18009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71873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38126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21769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01232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55096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21349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04992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18009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71873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38126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21769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616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817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Ron has £28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Friday,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money.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Saturday,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remaining money and gave £2 to his sister.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Sunday,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remaining money.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much money does Ron have left?</a:t>
                </a:r>
                <a:br>
                  <a:rPr lang="en-GB" sz="2800" dirty="0">
                    <a:latin typeface="Gill Sans MT" panose="020B0502020104020203" pitchFamily="34" charset="0"/>
                  </a:rPr>
                </a:br>
                <a:r>
                  <a:rPr lang="en-GB" sz="2800" dirty="0"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latin typeface="Gill Sans MT" panose="020B0502020104020203" pitchFamily="34" charset="0"/>
                  </a:rPr>
                </a:br>
                <a:r>
                  <a:rPr lang="en-GB" sz="2800" dirty="0">
                    <a:latin typeface="Gill Sans MT" panose="020B0502020104020203" pitchFamily="34" charset="0"/>
                  </a:rPr>
                  <a:t>What fraction of his original amount is this?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817414"/>
              </a:xfrm>
              <a:prstGeom prst="rect">
                <a:avLst/>
              </a:prstGeom>
              <a:blipFill>
                <a:blip r:embed="rId3"/>
                <a:stretch>
                  <a:fillRect l="-1590" t="-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451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makes 3 rugby shirts.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rugby shirt uses 150 cm of material.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a 600 cm roll of material.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material is left after making the 3 shirts?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fraction of the original roll is left over?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781" y="1428660"/>
            <a:ext cx="1076196" cy="1249226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058" y="1428660"/>
            <a:ext cx="1076196" cy="124922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475" y="1428660"/>
            <a:ext cx="1076196" cy="124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40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8911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and Eva share a bottle of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drinks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drinks 200 ml of the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fifth of the juice is left in the bottle.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did Alex drink?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bottle did Eva drink?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drink is left?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891152"/>
              </a:xfrm>
              <a:prstGeom prst="rect">
                <a:avLst/>
              </a:prstGeom>
              <a:blipFill>
                <a:blip r:embed="rId3"/>
                <a:stretch>
                  <a:fillRect l="-1590" t="-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3" r="24478"/>
          <a:stretch/>
        </p:blipFill>
        <p:spPr bwMode="auto">
          <a:xfrm>
            <a:off x="6580605" y="1408630"/>
            <a:ext cx="982790" cy="15566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8224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2043</TotalTime>
  <Words>391</Words>
  <Application>Microsoft Office PowerPoint</Application>
  <PresentationFormat>A4 Paper (210x297 mm)</PresentationFormat>
  <Paragraphs>297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Bariol</vt:lpstr>
      <vt:lpstr>Calibri</vt:lpstr>
      <vt:lpstr>Calibri Light</vt:lpstr>
      <vt:lpstr>Cambria Math</vt:lpstr>
      <vt:lpstr>Gill Sans MT</vt:lpstr>
      <vt:lpstr>Mangal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111</cp:revision>
  <dcterms:created xsi:type="dcterms:W3CDTF">2019-02-04T08:17:32Z</dcterms:created>
  <dcterms:modified xsi:type="dcterms:W3CDTF">2019-11-11T12:32:31Z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